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1" r:id="rId2"/>
    <p:sldId id="267" r:id="rId3"/>
    <p:sldId id="257" r:id="rId4"/>
    <p:sldId id="262" r:id="rId5"/>
    <p:sldId id="263" r:id="rId6"/>
    <p:sldId id="264" r:id="rId7"/>
    <p:sldId id="265" r:id="rId8"/>
    <p:sldId id="266" r:id="rId9"/>
    <p:sldId id="260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4B46C-B267-40ED-9C88-A3E4F97C212E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784F0-A5C1-4760-ADBB-4838DD91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6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1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0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74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40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86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53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49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01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784F0-A5C1-4760-ADBB-4838DD9154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2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6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2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1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9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51EF-2DBD-3742-9256-23FC89D6D28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A7F4-EC93-8347-B31F-1B04402A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7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tiff"/><Relationship Id="rId4" Type="http://schemas.openxmlformats.org/officeDocument/2006/relationships/hyperlink" Target="http://research.ufl.edu/faculty-and-staff/research-compliance/export-control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612" y="6176772"/>
            <a:ext cx="2322576" cy="37185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9167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Export Control &amp; Data Security Review Process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74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9144000" cy="6858000"/>
          </a:xfrm>
          <a:prstGeom prst="rect">
            <a:avLst/>
          </a:prstGeom>
        </p:spPr>
      </p:pic>
      <p:sp>
        <p:nvSpPr>
          <p:cNvPr id="3" name="Title 12"/>
          <p:cNvSpPr>
            <a:spLocks noGrp="1"/>
          </p:cNvSpPr>
          <p:nvPr>
            <p:ph type="title"/>
          </p:nvPr>
        </p:nvSpPr>
        <p:spPr>
          <a:xfrm>
            <a:off x="-87923" y="12700"/>
            <a:ext cx="9231924" cy="12398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Export Compliance &amp; Data Security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-87922" y="1351085"/>
            <a:ext cx="9231923" cy="5029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Compliance with U.S. export control laws is mandatory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U.S. export laws require protection of export controlled data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Additionally, all DoD awards (and most other Federal awards) require compliance with heightened data security standards for all Controlled Unclassified Information (CUI)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Palatino Linotype" panose="02040502050505030304" pitchFamily="18" charset="0"/>
              </a:rPr>
              <a:t>Export controlled information is a sub-category of CUI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Palatino Linotype" panose="02040502050505030304" pitchFamily="18" charset="0"/>
              </a:rPr>
              <a:t>Thus, all requirements that apply to a particular award for the protection of CUI will be triggered if the project involves export controlled information (example: DFARS 252.204-7012)</a:t>
            </a:r>
          </a:p>
        </p:txBody>
      </p:sp>
    </p:spTree>
    <p:extLst>
      <p:ext uri="{BB962C8B-B14F-4D97-AF65-F5344CB8AC3E}">
        <p14:creationId xmlns:p14="http://schemas.microsoft.com/office/powerpoint/2010/main" val="16255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9144000" cy="6858000"/>
          </a:xfrm>
          <a:prstGeom prst="rect">
            <a:avLst/>
          </a:prstGeom>
        </p:spPr>
      </p:pic>
      <p:sp>
        <p:nvSpPr>
          <p:cNvPr id="3" name="Title 12"/>
          <p:cNvSpPr>
            <a:spLocks noGrp="1"/>
          </p:cNvSpPr>
          <p:nvPr>
            <p:ph type="title"/>
          </p:nvPr>
        </p:nvSpPr>
        <p:spPr>
          <a:xfrm>
            <a:off x="-87923" y="12700"/>
            <a:ext cx="9231924" cy="12398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Step 1</a:t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PI Completes Award Compliance Form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-87924" y="1447800"/>
            <a:ext cx="9231923" cy="5029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Once the award comes in and enters the set-up phase within the Division of Sponsored Programs (DSP), the PI will receive a request via UFIRST to complete the award compliance form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PI must complete the award compliance form for all awards (i.e., both grants and contracts)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Depending on the PI’s responses on the compliance form and other risk criteria, UFIRST may automatically send the form to the Division of Research Compliance (DRC) for review</a:t>
            </a:r>
          </a:p>
        </p:txBody>
      </p:sp>
    </p:spTree>
    <p:extLst>
      <p:ext uri="{BB962C8B-B14F-4D97-AF65-F5344CB8AC3E}">
        <p14:creationId xmlns:p14="http://schemas.microsoft.com/office/powerpoint/2010/main" val="6086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9144000" cy="6858000"/>
          </a:xfrm>
          <a:prstGeom prst="rect">
            <a:avLst/>
          </a:prstGeom>
        </p:spPr>
      </p:pic>
      <p:sp>
        <p:nvSpPr>
          <p:cNvPr id="3" name="Title 12"/>
          <p:cNvSpPr>
            <a:spLocks noGrp="1"/>
          </p:cNvSpPr>
          <p:nvPr>
            <p:ph type="title"/>
          </p:nvPr>
        </p:nvSpPr>
        <p:spPr>
          <a:xfrm>
            <a:off x="-87923" y="12700"/>
            <a:ext cx="9231924" cy="12398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UFIRST Award Compliance Form 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09" y="1001713"/>
            <a:ext cx="6646868" cy="5124450"/>
          </a:xfrm>
        </p:spPr>
      </p:pic>
    </p:spTree>
    <p:extLst>
      <p:ext uri="{BB962C8B-B14F-4D97-AF65-F5344CB8AC3E}">
        <p14:creationId xmlns:p14="http://schemas.microsoft.com/office/powerpoint/2010/main" val="16550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9144000" cy="6858000"/>
          </a:xfrm>
          <a:prstGeom prst="rect">
            <a:avLst/>
          </a:prstGeom>
        </p:spPr>
      </p:pic>
      <p:sp>
        <p:nvSpPr>
          <p:cNvPr id="3" name="Title 12"/>
          <p:cNvSpPr>
            <a:spLocks noGrp="1"/>
          </p:cNvSpPr>
          <p:nvPr>
            <p:ph type="title"/>
          </p:nvPr>
        </p:nvSpPr>
        <p:spPr>
          <a:xfrm>
            <a:off x="-87923" y="107890"/>
            <a:ext cx="9231924" cy="12398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Step 2</a:t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DRC Review</a:t>
            </a:r>
            <a:r>
              <a:rPr lang="en-US" sz="3600" dirty="0" smtClean="0">
                <a:latin typeface="Palatino Linotype" panose="02040502050505030304" pitchFamily="18" charset="0"/>
              </a:rPr>
              <a:t> </a:t>
            </a:r>
            <a:endParaRPr lang="en-US" sz="4000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-87924" y="1447800"/>
            <a:ext cx="9231923" cy="5029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DRC reviews the award compliance form, scope of work, grant/contract, etc.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Palatino Linotype" panose="02040502050505030304" pitchFamily="18" charset="0"/>
              </a:rPr>
              <a:t>Often, DRC will contact the PI to further discuss the scope of work and planned activities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DRC is looking for whether the project involves any export controlled information or equipment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DRC also flags any special data security requirements, such as DFARS 252.204-7012 </a:t>
            </a:r>
          </a:p>
        </p:txBody>
      </p:sp>
    </p:spTree>
    <p:extLst>
      <p:ext uri="{BB962C8B-B14F-4D97-AF65-F5344CB8AC3E}">
        <p14:creationId xmlns:p14="http://schemas.microsoft.com/office/powerpoint/2010/main" val="38532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9144000" cy="6858000"/>
          </a:xfrm>
          <a:prstGeom prst="rect">
            <a:avLst/>
          </a:prstGeom>
        </p:spPr>
      </p:pic>
      <p:sp>
        <p:nvSpPr>
          <p:cNvPr id="3" name="Title 12"/>
          <p:cNvSpPr>
            <a:spLocks noGrp="1"/>
          </p:cNvSpPr>
          <p:nvPr>
            <p:ph type="title"/>
          </p:nvPr>
        </p:nvSpPr>
        <p:spPr>
          <a:xfrm>
            <a:off x="-87923" y="341375"/>
            <a:ext cx="9231924" cy="123983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Step 3</a:t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TCP Kick-Off Meeting</a:t>
            </a:r>
            <a:r>
              <a:rPr lang="en-US" sz="3600" dirty="0" smtClean="0">
                <a:latin typeface="Palatino Linotype" panose="02040502050505030304" pitchFamily="18" charset="0"/>
              </a:rPr>
              <a:t/>
            </a:r>
            <a:br>
              <a:rPr lang="en-US" sz="3600" dirty="0" smtClean="0">
                <a:latin typeface="Palatino Linotype" panose="02040502050505030304" pitchFamily="18" charset="0"/>
              </a:rPr>
            </a:br>
            <a:r>
              <a:rPr lang="en-US" sz="3600" dirty="0" smtClean="0">
                <a:latin typeface="Palatino Linotype" panose="02040502050505030304" pitchFamily="18" charset="0"/>
              </a:rPr>
              <a:t> </a:t>
            </a:r>
            <a:endParaRPr lang="en-US" sz="4000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-87924" y="1447800"/>
            <a:ext cx="9231923" cy="5029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If DRC determines that the project involves export controlled information or equipment, DRC will work with the PI to develop a Technology Control Plan (TCP)</a:t>
            </a:r>
            <a:endParaRPr lang="en-US" sz="2000" dirty="0" smtClean="0">
              <a:latin typeface="Palatino Linotype" panose="0204050205050503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TCPs include requirements for physical security and information security of the export controlled data or items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If the award agreement requires heightened data security (i.e., compliance with NIST 800-171), DRC will invite departmental IT and Research Computing to the TCP kick-off meeting </a:t>
            </a:r>
          </a:p>
        </p:txBody>
      </p:sp>
    </p:spTree>
    <p:extLst>
      <p:ext uri="{BB962C8B-B14F-4D97-AF65-F5344CB8AC3E}">
        <p14:creationId xmlns:p14="http://schemas.microsoft.com/office/powerpoint/2010/main" val="261477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9144000" cy="6858000"/>
          </a:xfrm>
          <a:prstGeom prst="rect">
            <a:avLst/>
          </a:prstGeom>
        </p:spPr>
      </p:pic>
      <p:sp>
        <p:nvSpPr>
          <p:cNvPr id="3" name="Title 12"/>
          <p:cNvSpPr>
            <a:spLocks noGrp="1"/>
          </p:cNvSpPr>
          <p:nvPr>
            <p:ph type="title"/>
          </p:nvPr>
        </p:nvSpPr>
        <p:spPr>
          <a:xfrm>
            <a:off x="-87923" y="207963"/>
            <a:ext cx="9231924" cy="123983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Step 4</a:t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Develop Data Security Plan</a:t>
            </a:r>
            <a:r>
              <a:rPr lang="en-US" sz="3600" dirty="0" smtClean="0">
                <a:latin typeface="Palatino Linotype" panose="02040502050505030304" pitchFamily="18" charset="0"/>
              </a:rPr>
              <a:t/>
            </a:r>
            <a:br>
              <a:rPr lang="en-US" sz="3600" dirty="0" smtClean="0">
                <a:latin typeface="Palatino Linotype" panose="02040502050505030304" pitchFamily="18" charset="0"/>
              </a:rPr>
            </a:br>
            <a:r>
              <a:rPr lang="en-US" sz="3600" dirty="0" smtClean="0">
                <a:latin typeface="Palatino Linotype" panose="02040502050505030304" pitchFamily="18" charset="0"/>
              </a:rPr>
              <a:t> </a:t>
            </a:r>
            <a:endParaRPr lang="en-US" sz="4000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-87924" y="1447800"/>
            <a:ext cx="9231923" cy="5029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Departmental IT and Research Computing will work with PI to understand the scope of the project, identify controlled data, and determine best data security approach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Palatino Linotype" panose="02040502050505030304" pitchFamily="18" charset="0"/>
              </a:rPr>
              <a:t>Goal is to provide data security that meets the needs of the project and is compliant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DRC will support throughout this process to help identify which data is and is not controlled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Once the data security plan is developed, DRC will include it in the TCP and circulate the TCP for signatures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9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9144000" cy="6858000"/>
          </a:xfrm>
          <a:prstGeom prst="rect">
            <a:avLst/>
          </a:prstGeom>
        </p:spPr>
      </p:pic>
      <p:sp>
        <p:nvSpPr>
          <p:cNvPr id="3" name="Title 12"/>
          <p:cNvSpPr>
            <a:spLocks noGrp="1"/>
          </p:cNvSpPr>
          <p:nvPr>
            <p:ph type="title"/>
          </p:nvPr>
        </p:nvSpPr>
        <p:spPr>
          <a:xfrm>
            <a:off x="-87923" y="446881"/>
            <a:ext cx="9231924" cy="123983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Step 5</a:t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TCP Monitoring</a:t>
            </a:r>
            <a:r>
              <a:rPr lang="en-US" sz="3600" dirty="0" smtClean="0">
                <a:latin typeface="Palatino Linotype" panose="02040502050505030304" pitchFamily="18" charset="0"/>
              </a:rPr>
              <a:t/>
            </a:r>
            <a:br>
              <a:rPr lang="en-US" sz="3600" dirty="0" smtClean="0">
                <a:latin typeface="Palatino Linotype" panose="02040502050505030304" pitchFamily="18" charset="0"/>
              </a:rPr>
            </a:br>
            <a:r>
              <a:rPr lang="en-US" sz="3600" dirty="0" smtClean="0">
                <a:latin typeface="Palatino Linotype" panose="02040502050505030304" pitchFamily="18" charset="0"/>
              </a:rPr>
              <a:t> </a:t>
            </a:r>
            <a:endParaRPr lang="en-US" sz="4000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-87924" y="1447800"/>
            <a:ext cx="9231923" cy="5029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endParaRPr lang="en-US" sz="2400" dirty="0" smtClean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DRC conducts annual reviews of all TCPs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 panose="02040502050505030304" pitchFamily="18" charset="0"/>
              </a:rPr>
              <a:t>DRC will invite departmental IT and Research Computing to the annual review meetings</a:t>
            </a:r>
          </a:p>
        </p:txBody>
      </p:sp>
    </p:spTree>
    <p:extLst>
      <p:ext uri="{BB962C8B-B14F-4D97-AF65-F5344CB8AC3E}">
        <p14:creationId xmlns:p14="http://schemas.microsoft.com/office/powerpoint/2010/main" val="40179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1800" y="5100935"/>
            <a:ext cx="810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Terra DuBois, Director of Research Compliance and Global Support</a:t>
            </a:r>
            <a:endParaRPr lang="en-US" dirty="0"/>
          </a:p>
          <a:p>
            <a:pPr algn="ctr"/>
            <a:r>
              <a:rPr lang="en-US" dirty="0" smtClean="0"/>
              <a:t>tdubois@ufl.edu</a:t>
            </a:r>
            <a:endParaRPr lang="en-US" dirty="0"/>
          </a:p>
          <a:p>
            <a:pPr algn="ctr"/>
            <a:r>
              <a:rPr lang="en-US" dirty="0" smtClean="0"/>
              <a:t>352-392-9174</a:t>
            </a:r>
            <a:endParaRPr lang="en-US" dirty="0"/>
          </a:p>
          <a:p>
            <a:pPr algn="ctr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://research.ufl.edu/faculty-and-staff/research-compliance/export-controls.html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612" y="6354572"/>
            <a:ext cx="2322576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449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Palatino Linotype</vt:lpstr>
      <vt:lpstr>Office Theme</vt:lpstr>
      <vt:lpstr>PowerPoint Presentation</vt:lpstr>
      <vt:lpstr>Export Compliance &amp; Data Security</vt:lpstr>
      <vt:lpstr>Step 1 PI Completes Award Compliance Form</vt:lpstr>
      <vt:lpstr>UFIRST Award Compliance Form </vt:lpstr>
      <vt:lpstr>Step 2 DRC Review </vt:lpstr>
      <vt:lpstr>Step 3 TCP Kick-Off Meeting  </vt:lpstr>
      <vt:lpstr>Step 4 Develop Data Security Plan  </vt:lpstr>
      <vt:lpstr>Step 5 TCP Monitoring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Elecia</dc:creator>
  <cp:lastModifiedBy>Gale,Tracy</cp:lastModifiedBy>
  <cp:revision>76</cp:revision>
  <cp:lastPrinted>2017-09-13T21:35:40Z</cp:lastPrinted>
  <dcterms:created xsi:type="dcterms:W3CDTF">2016-11-23T15:52:20Z</dcterms:created>
  <dcterms:modified xsi:type="dcterms:W3CDTF">2017-11-09T13:52:01Z</dcterms:modified>
</cp:coreProperties>
</file>